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59" r:id="rId13"/>
    <p:sldId id="260" r:id="rId14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/>
    <p:restoredTop sz="94674"/>
  </p:normalViewPr>
  <p:slideViewPr>
    <p:cSldViewPr snapToGrid="0" snapToObjects="1">
      <p:cViewPr varScale="1">
        <p:scale>
          <a:sx n="108" d="100"/>
          <a:sy n="108" d="100"/>
        </p:scale>
        <p:origin x="7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EB80-4DD0-8B41-8A20-64CBF4480AB6}" type="datetimeFigureOut">
              <a:rPr lang="en-RU" smtClean="0"/>
              <a:t>02/22/2022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4B2E-6361-2D4A-9D7E-18C77D8EEB2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599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7F0872-BC6C-D64A-BBA0-269482925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267" b="15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6AD71-46D5-9541-B8F8-6B81A7FB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4251"/>
            <a:ext cx="6629400" cy="185935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D08AF-93F1-7A49-9663-3CAB7FA28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753815" cy="117645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F849-D494-8941-B76B-C011E171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  <a:t>22.02.2022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60DBD-D8BF-AB41-BF0C-796A63D1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4584" y="6356350"/>
            <a:ext cx="7753816" cy="365125"/>
          </a:xfrm>
        </p:spPr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83146-59FB-1846-A868-E365165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454" y="6356350"/>
            <a:ext cx="574288" cy="365125"/>
          </a:xfrm>
        </p:spPr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22880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E374-D238-8747-B05B-D24659E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88" y="365125"/>
            <a:ext cx="9601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3A204-357B-944A-AA20-04E177C9D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60088" y="1825625"/>
            <a:ext cx="9601200" cy="403991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D231A-D7F2-CC45-A06E-1EEA92B4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  <a:t>22.02.2022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9478D-8729-2C4A-ABD7-A5D61ADE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ADB3-6507-CF45-B492-BECA6897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865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1775F-116F-C94B-BC87-4A6C376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02212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A24E8-99C7-B44A-9EC8-1BA7589D5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64888" y="365125"/>
            <a:ext cx="7007612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A6AE3-19A0-A041-9C9A-7BBCFF94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  <a:t>22.02.2022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FB28-21A4-3F47-B966-C4A196D7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41EA2-1C76-4047-97F1-EC1A6EE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8906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DF53-E1AF-A841-899E-04DA1B6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76CE-60EF-AF4C-BD34-F4347C38C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3161-7589-E14E-B74E-0375171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  <a:t>22.02.2022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E580D-1D02-8147-8BA6-E42525F5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839F-3EEC-E749-9FC4-920F02FE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3670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1FF551-4305-8142-8AFB-72822C0CE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2629F-AB97-204C-90A5-B66DB199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709738"/>
            <a:ext cx="93001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DAD87-94F4-EB44-96A9-DAC50FEB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205" y="4589463"/>
            <a:ext cx="93001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B336-E95A-DF45-8D1E-B1F09283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  <a:t>22.02.2022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1A0BE-3AA4-C348-A92B-F575AE8C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81AAB-F375-AC4C-AF26-BC1CF2F6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613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28B2-29B5-0E45-98A3-33E9CA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23FD9-E161-1142-BD5C-F5F87D3D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488237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0AE90-A876-0B4F-B4D0-F66E45E4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4778298" cy="39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949DD-8EA2-484F-8645-5E50EB3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  <a:t>22.02.2022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6FCEF-7098-FA4F-A7EB-C6FB920F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5F2A8-EA32-454E-B125-0579C82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5136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43C6-6B52-3B48-92D8-411F81F1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365125"/>
            <a:ext cx="102179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5E96C-3C72-3E4A-AF7A-40C789AB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24" y="1681163"/>
            <a:ext cx="50079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AE077-79B6-1841-92C6-69A7E08D3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7424" y="2505075"/>
            <a:ext cx="5007984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01AB3-17C8-6849-B502-9F7721B6A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741" y="1681163"/>
            <a:ext cx="50326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54D85-60F1-EC4C-BE14-0DF314F22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741" y="2505075"/>
            <a:ext cx="5032647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9C45CE-7F61-F349-9969-EAF9866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  <a:t>22.02.2022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1415E-2F2E-4843-B291-76F3D9A5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3098A-B4D5-CF4B-8713-ED8C2ED0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0173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3A1E-82FD-FC43-8D00-8CDB31B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BBEAC-CA31-6D44-99C4-F2FB56CC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  <a:t>22.02.2022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0554E-FB52-5C4D-938F-1643A063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DA8F8-0B16-144A-AD17-7B0EB477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3220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01483-0244-A748-8A87-8CB93DE4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  <a:t>22.02.2022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EB91D-00DC-AE42-A603-0EEEC38A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E034C-2E9D-1D4A-A05F-87CCCA5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104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A8D7-A2FD-4645-A865-D1E365A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D243A-3098-994F-A389-6CCE390D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989D-B2D8-124C-8E12-C6747A99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CA7B1-F889-4A4B-BDF6-F20712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  <a:t>22.02.2022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EC1D7-E0A5-5740-BAF3-A8DDBA94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E5AEC-E7BF-EB47-9862-42C53A7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345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2EAA-8B86-E648-AF66-15486038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516DD-5622-DA42-9FFD-E32937627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3527C-B406-0E4B-B005-FE17315BA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0126E-EACB-004B-A462-A93E0FC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  <a:t>22.02.2022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770A7-4B05-6145-89BC-FECB1C58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C0551-6B3E-4F43-B7E5-6C48D54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446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1B321E-9B11-4640-912D-40578258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0937A-4CD9-B34D-BC78-12F6306C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0DA8F-B4D6-6D4F-838D-5135F37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46ED-FA13-BB41-AC43-442BA2F4C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  <a:t>22.02.2022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B7DC3-BEE2-D642-B96F-39FBFF4DB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130" y="6356350"/>
            <a:ext cx="5377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6E2A-DF48-574B-B0AE-715D70E4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942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15F05-D229-6341-A833-1B92C5BB1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4243" y="2821451"/>
            <a:ext cx="6629400" cy="1859351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Опыт выращивания земляники садовой в туннелях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72BED-1038-C74E-969E-A3C97527F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4948353"/>
            <a:ext cx="7753815" cy="1176453"/>
          </a:xfrm>
        </p:spPr>
        <p:txBody>
          <a:bodyPr/>
          <a:lstStyle/>
          <a:p>
            <a:r>
              <a:rPr lang="ru-RU" sz="3200" dirty="0"/>
              <a:t>Митницкий Евгений, ГК Тульская Ягода</a:t>
            </a:r>
          </a:p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682293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6. Организация сбора и продаж. </a:t>
            </a:r>
            <a:br>
              <a:rPr lang="ru-RU" sz="2400" dirty="0"/>
            </a:b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FF56E-3263-B844-BE3B-9FF465FF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566" y="1358283"/>
            <a:ext cx="9456234" cy="497607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Наличие тележек – крайне желательно. </a:t>
            </a:r>
          </a:p>
          <a:p>
            <a:r>
              <a:rPr lang="ru-RU" dirty="0"/>
              <a:t>Скорость сбора на столах выше почти в 3 раза. </a:t>
            </a:r>
          </a:p>
          <a:p>
            <a:r>
              <a:rPr lang="ru-RU" dirty="0"/>
              <a:t>Применяем систему учета труда </a:t>
            </a:r>
            <a:r>
              <a:rPr lang="en-US" dirty="0" err="1"/>
              <a:t>Maxcrop</a:t>
            </a:r>
            <a:r>
              <a:rPr lang="en-US" dirty="0"/>
              <a:t> – </a:t>
            </a:r>
            <a:r>
              <a:rPr lang="ru-RU" dirty="0"/>
              <a:t>позволяет оперативно учитывать объем и качество сбора, время работы и др.</a:t>
            </a:r>
          </a:p>
          <a:p>
            <a:r>
              <a:rPr lang="ru-RU" dirty="0"/>
              <a:t>В июне на цену влияет массовое предложение земляники с ОГ. </a:t>
            </a:r>
          </a:p>
          <a:p>
            <a:r>
              <a:rPr lang="ru-RU" dirty="0"/>
              <a:t>Основной доход – в межсезонье.</a:t>
            </a:r>
          </a:p>
          <a:p>
            <a:r>
              <a:rPr lang="ru-RU" dirty="0"/>
              <a:t>В октябре созревание резко снижается, рассчитывать на массовый урожай после сентября не стоит. </a:t>
            </a:r>
          </a:p>
          <a:p>
            <a:r>
              <a:rPr lang="ru-RU" dirty="0"/>
              <a:t>800 грамм с растения за сезон в условиях ЦФО  - «минимально отличный результат», к которому стоит стремиться для рентабельного производства.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0134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73160FF-A645-4B6D-A05B-0A8C01AB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12" y="4686454"/>
            <a:ext cx="4683188" cy="539741"/>
          </a:xfrm>
        </p:spPr>
        <p:txBody>
          <a:bodyPr>
            <a:noAutofit/>
          </a:bodyPr>
          <a:lstStyle/>
          <a:p>
            <a:r>
              <a:rPr lang="ru-RU" sz="3600" dirty="0"/>
              <a:t>Ноябрь 2021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63F0648-38BD-4FCC-BEF3-42EE53E0AA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6650" y="343053"/>
            <a:ext cx="4883150" cy="3662362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2A3115C-3E85-4954-95B3-D616CBF5AC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343053"/>
            <a:ext cx="5908502" cy="3869718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11</a:t>
            </a:fld>
            <a:endParaRPr lang="en-RU"/>
          </a:p>
        </p:txBody>
      </p:sp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84DE394A-A1E1-428F-A982-4FF4C4A153BD}"/>
              </a:ext>
            </a:extLst>
          </p:cNvPr>
          <p:cNvSpPr txBox="1">
            <a:spLocks/>
          </p:cNvSpPr>
          <p:nvPr/>
        </p:nvSpPr>
        <p:spPr>
          <a:xfrm>
            <a:off x="7794172" y="4595827"/>
            <a:ext cx="4683188" cy="539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Февраль 2022</a:t>
            </a:r>
          </a:p>
        </p:txBody>
      </p:sp>
    </p:spTree>
    <p:extLst>
      <p:ext uri="{BB962C8B-B14F-4D97-AF65-F5344CB8AC3E}">
        <p14:creationId xmlns:p14="http://schemas.microsoft.com/office/powerpoint/2010/main" val="12817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DB1ED-334D-BA46-88C6-5E7C62959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Спасибо за внимание!</a:t>
            </a:r>
            <a:br>
              <a:rPr lang="en-US" dirty="0"/>
            </a:br>
            <a:r>
              <a:rPr lang="ru-RU" dirty="0"/>
              <a:t>Высокого урожая и достойных цен!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79279-DF7C-4545-A5D8-B13E8F24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C30E2-48C1-684B-942E-A87A89D0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12</a:t>
            </a:fld>
            <a:endParaRPr lang="en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C4142E2-E24F-45BF-B67E-F9D958AD7E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3346" y="1775834"/>
            <a:ext cx="8785308" cy="398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62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457A3-2D8D-EF43-B743-CDEE9F4C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2491091"/>
          </a:xfrm>
        </p:spPr>
        <p:txBody>
          <a:bodyPr>
            <a:normAutofit/>
          </a:bodyPr>
          <a:lstStyle/>
          <a:p>
            <a:pPr algn="ctr"/>
            <a:r>
              <a:rPr lang="ru-RU" sz="9600" b="1" dirty="0"/>
              <a:t>Вопросы?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FB83D7-F778-3945-83F2-E2D258872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566" y="2309491"/>
            <a:ext cx="9233210" cy="30172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900" dirty="0"/>
              <a:t>ГК Тульская Ягода </a:t>
            </a:r>
          </a:p>
          <a:p>
            <a:pPr marL="0" indent="0" algn="ctr">
              <a:buNone/>
            </a:pPr>
            <a:r>
              <a:rPr lang="ru-RU" sz="3900" dirty="0"/>
              <a:t>Митницкий Евгений </a:t>
            </a:r>
          </a:p>
          <a:p>
            <a:pPr marL="0" indent="0" algn="ctr">
              <a:buNone/>
            </a:pPr>
            <a:r>
              <a:rPr lang="ru-RU" sz="3900" dirty="0"/>
              <a:t>Тульская область, Одоевский р-н, Дер. </a:t>
            </a:r>
            <a:r>
              <a:rPr lang="ru-RU" sz="3900" dirty="0" err="1"/>
              <a:t>Чебышовка</a:t>
            </a:r>
            <a:endParaRPr lang="ru-RU" sz="3900" dirty="0"/>
          </a:p>
          <a:p>
            <a:pPr marL="0" indent="0" algn="ctr">
              <a:buNone/>
            </a:pPr>
            <a:endParaRPr lang="ru-RU" sz="3900" dirty="0"/>
          </a:p>
          <a:p>
            <a:pPr marL="0" indent="0" algn="ctr">
              <a:buNone/>
            </a:pPr>
            <a:r>
              <a:rPr lang="ru-RU" sz="3900" dirty="0"/>
              <a:t>+7-985-220-04-84</a:t>
            </a:r>
          </a:p>
          <a:p>
            <a:pPr marL="0" indent="0" algn="ctr">
              <a:buNone/>
            </a:pPr>
            <a:r>
              <a:rPr lang="ru-RU" sz="3900" dirty="0"/>
              <a:t>+7-906-531-86-90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AA95AB-88F9-734C-97CD-E1FFB7B6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A2A1C2-33A1-0A40-9D8E-135DBE65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6887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773" y="209551"/>
            <a:ext cx="8979546" cy="784887"/>
          </a:xfrm>
        </p:spPr>
        <p:txBody>
          <a:bodyPr>
            <a:normAutofit fontScale="90000"/>
          </a:bodyPr>
          <a:lstStyle/>
          <a:p>
            <a:r>
              <a:rPr lang="ru-RU" dirty="0"/>
              <a:t>Кратко о Тульской Ягоде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205" y="994439"/>
            <a:ext cx="9050568" cy="50952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ГК ТУЛЬСКАЯ ЯГОДА НА РЫНКЕ С 2016 ГОДА </a:t>
            </a:r>
          </a:p>
          <a:p>
            <a:pPr marL="0" indent="0">
              <a:buNone/>
            </a:pPr>
            <a:r>
              <a:rPr lang="ru-RU" b="1" dirty="0"/>
              <a:t>МЫ ВЫРАЩИВАЕМ ЯГОДНЫЕ КУЛЬТУРЫ:</a:t>
            </a:r>
          </a:p>
          <a:p>
            <a:r>
              <a:rPr lang="ru-RU" sz="2400" b="1" dirty="0">
                <a:solidFill>
                  <a:srgbClr val="EB028B"/>
                </a:solidFill>
              </a:rPr>
              <a:t>ЖИМОЛОСТЬ – 2,5 ГА (6 СОРТОВ)</a:t>
            </a:r>
          </a:p>
          <a:p>
            <a:r>
              <a:rPr lang="ru-RU" sz="2400" b="1" dirty="0">
                <a:solidFill>
                  <a:srgbClr val="EB028B"/>
                </a:solidFill>
              </a:rPr>
              <a:t>ЗЕМЛЯНИКА САДОВАЯ – 3,7 ГА (6 СОРТОВ</a:t>
            </a:r>
            <a:r>
              <a:rPr lang="ru-RU" b="1" dirty="0">
                <a:solidFill>
                  <a:srgbClr val="EB028B"/>
                </a:solidFill>
              </a:rPr>
              <a:t>), в т.ч. защищенный грунт</a:t>
            </a:r>
          </a:p>
          <a:p>
            <a:r>
              <a:rPr lang="ru-RU" sz="2400" b="1" dirty="0">
                <a:solidFill>
                  <a:srgbClr val="EB028B"/>
                </a:solidFill>
              </a:rPr>
              <a:t>ЦВЕТНАЯ СМОРОДИНА – 2,5 ГА (5 СОРТОВ)</a:t>
            </a:r>
          </a:p>
          <a:p>
            <a:r>
              <a:rPr lang="ru-RU" sz="2400" b="1" dirty="0">
                <a:solidFill>
                  <a:srgbClr val="EB028B"/>
                </a:solidFill>
              </a:rPr>
              <a:t>КРЫЖОВНИК  - 1 ГА (8 СОРТОВ)</a:t>
            </a:r>
          </a:p>
          <a:p>
            <a:r>
              <a:rPr lang="ru-RU" b="1" dirty="0">
                <a:solidFill>
                  <a:srgbClr val="EB028B"/>
                </a:solidFill>
              </a:rPr>
              <a:t>ГОЛУБИКА – 4 ГА (9 СОРТОВ)</a:t>
            </a:r>
          </a:p>
          <a:p>
            <a:r>
              <a:rPr lang="ru-RU" b="1" dirty="0">
                <a:solidFill>
                  <a:srgbClr val="EB028B"/>
                </a:solidFill>
              </a:rPr>
              <a:t>МАЛИНА – </a:t>
            </a:r>
            <a:r>
              <a:rPr lang="en-US" b="1" dirty="0">
                <a:solidFill>
                  <a:srgbClr val="EB028B"/>
                </a:solidFill>
              </a:rPr>
              <a:t>1</a:t>
            </a:r>
            <a:r>
              <a:rPr lang="ru-RU" b="1" dirty="0">
                <a:solidFill>
                  <a:srgbClr val="EB028B"/>
                </a:solidFill>
              </a:rPr>
              <a:t>3,5</a:t>
            </a:r>
            <a:r>
              <a:rPr lang="en-US" b="1" dirty="0">
                <a:solidFill>
                  <a:srgbClr val="EB028B"/>
                </a:solidFill>
              </a:rPr>
              <a:t> </a:t>
            </a:r>
            <a:r>
              <a:rPr lang="ru-RU" b="1" dirty="0">
                <a:solidFill>
                  <a:srgbClr val="EB028B"/>
                </a:solidFill>
              </a:rPr>
              <a:t>ГА (12 СОРТОВ), в т.ч. защищенный грунт</a:t>
            </a:r>
          </a:p>
          <a:p>
            <a:r>
              <a:rPr lang="ru-RU" b="1" dirty="0">
                <a:solidFill>
                  <a:srgbClr val="EB028B"/>
                </a:solidFill>
              </a:rPr>
              <a:t>ШИПОВНИК – 0,2 ГА (6 СОРТОВ)</a:t>
            </a:r>
          </a:p>
          <a:p>
            <a:r>
              <a:rPr lang="ru-RU" b="1" dirty="0">
                <a:solidFill>
                  <a:srgbClr val="EB028B"/>
                </a:solidFill>
              </a:rPr>
              <a:t>Облепиха и ежевика  - в процессе сортоиспытания</a:t>
            </a:r>
          </a:p>
          <a:p>
            <a:pPr marL="0" indent="0">
              <a:buNone/>
            </a:pPr>
            <a:r>
              <a:rPr lang="ru-RU" b="1" dirty="0"/>
              <a:t>В 2017 ГОДУ ВЫШЛИ НА БЕЗУБЫТОЧНОСТЬ, с 2018г РАБОТАЕМ С ПРИБЫЛЬЮ. </a:t>
            </a:r>
          </a:p>
          <a:p>
            <a:r>
              <a:rPr lang="ru-RU" b="1" dirty="0"/>
              <a:t>Продажа посадочного материала.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5490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53" y="365125"/>
            <a:ext cx="9996257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Основные контрольные точки при выращивании земляники садовой в туннелях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FF56E-3263-B844-BE3B-9FF465FF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566" y="1606859"/>
            <a:ext cx="9233210" cy="4359044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Профессиональное проектирование туннелей.</a:t>
            </a:r>
          </a:p>
          <a:p>
            <a:pPr marL="514350" indent="-514350">
              <a:buAutoNum type="arabicPeriod"/>
            </a:pPr>
            <a:r>
              <a:rPr lang="ru-RU" dirty="0"/>
              <a:t>Система автоматизации </a:t>
            </a:r>
            <a:r>
              <a:rPr lang="ru-RU" dirty="0" err="1"/>
              <a:t>фертигации</a:t>
            </a:r>
            <a:r>
              <a:rPr lang="ru-RU" dirty="0"/>
              <a:t> и полива, техника для опрыскивания. </a:t>
            </a:r>
          </a:p>
          <a:p>
            <a:pPr marL="514350" indent="-514350">
              <a:buAutoNum type="arabicPeriod"/>
            </a:pPr>
            <a:r>
              <a:rPr lang="ru-RU" dirty="0"/>
              <a:t>Организация мероприятий по подготовке участка, монтажу всех систем и выравниванию поверхности. </a:t>
            </a:r>
          </a:p>
          <a:p>
            <a:pPr marL="514350" indent="-514350">
              <a:buAutoNum type="arabicPeriod"/>
            </a:pPr>
            <a:r>
              <a:rPr lang="ru-RU" sz="2800" dirty="0"/>
              <a:t>Сорта и категории посадочного материала,  сроки посадки.</a:t>
            </a:r>
            <a:endParaRPr lang="ru-RU" dirty="0"/>
          </a:p>
          <a:p>
            <a:pPr marL="514350" indent="-514350">
              <a:buAutoNum type="arabicPeriod"/>
            </a:pPr>
            <a:r>
              <a:rPr lang="ru-RU" dirty="0"/>
              <a:t>Система мониторинга, питания и защиты.</a:t>
            </a:r>
          </a:p>
          <a:p>
            <a:pPr marL="514350" indent="-514350">
              <a:buAutoNum type="arabicPeriod"/>
            </a:pPr>
            <a:r>
              <a:rPr lang="ru-RU" sz="2800" dirty="0"/>
              <a:t>Организация сбора и продаж.</a:t>
            </a: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83775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1. Профессиональное проектирование туннелей.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FF56E-3263-B844-BE3B-9FF465FF9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Тульская Ягода начала проектирование туннелей и столов за  полгода до размещения заказа и 9 мес. до поставки комплектующих в 2020г.</a:t>
            </a:r>
          </a:p>
          <a:p>
            <a:r>
              <a:rPr lang="ru-RU" dirty="0"/>
              <a:t>В фокусе были основные элементы конструкции туннелей</a:t>
            </a:r>
          </a:p>
          <a:p>
            <a:pPr marL="0" indent="0">
              <a:buNone/>
            </a:pPr>
            <a:r>
              <a:rPr lang="ru-RU" dirty="0"/>
              <a:t>Состав проекта туннелей: </a:t>
            </a:r>
          </a:p>
          <a:p>
            <a:pPr marL="0" indent="0">
              <a:buNone/>
            </a:pPr>
            <a:r>
              <a:rPr lang="ru-RU" dirty="0"/>
              <a:t>А) длина, ширина, высота туннелей, шаг арок, пленка.</a:t>
            </a:r>
          </a:p>
          <a:p>
            <a:pPr marL="0" indent="0">
              <a:buNone/>
            </a:pPr>
            <a:r>
              <a:rPr lang="ru-RU" dirty="0"/>
              <a:t>Б)  высота и конструкция стоек столов (сваи или труба)</a:t>
            </a:r>
          </a:p>
          <a:p>
            <a:pPr marL="0" indent="0">
              <a:buNone/>
            </a:pPr>
            <a:r>
              <a:rPr lang="ru-RU" dirty="0"/>
              <a:t>В)  параметры лотков, </a:t>
            </a:r>
            <a:r>
              <a:rPr lang="ru-RU" dirty="0" err="1"/>
              <a:t>бракетов</a:t>
            </a:r>
            <a:r>
              <a:rPr lang="ru-RU" dirty="0"/>
              <a:t>, сливных лотков</a:t>
            </a:r>
          </a:p>
          <a:p>
            <a:pPr marL="0" indent="0">
              <a:buNone/>
            </a:pPr>
            <a:r>
              <a:rPr lang="ru-RU" dirty="0"/>
              <a:t>Г) проезд для опрыскивателя, если опрыскивание механизированное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949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2. Система автоматизации </a:t>
            </a:r>
            <a:r>
              <a:rPr lang="ru-RU" dirty="0" err="1"/>
              <a:t>фертигации</a:t>
            </a:r>
            <a:r>
              <a:rPr lang="ru-RU" dirty="0"/>
              <a:t> и полива, техника для опрыскивания. 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5</a:t>
            </a:fld>
            <a:endParaRPr lang="en-RU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FEADE14-055F-467D-83D5-8DBB24B129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72" y="1374823"/>
            <a:ext cx="5108880" cy="479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82FC700-6AA0-4D81-A8F6-FABAB7157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57" y="1171273"/>
            <a:ext cx="3616036" cy="48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642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2. Механизация опрыскивания – важный момент.</a:t>
            </a:r>
          </a:p>
        </p:txBody>
      </p:sp>
      <p:pic>
        <p:nvPicPr>
          <p:cNvPr id="6" name="опрыскиватель">
            <a:hlinkClick r:id="" action="ppaction://media"/>
            <a:extLst>
              <a:ext uri="{FF2B5EF4-FFF2-40B4-BE49-F238E27FC236}">
                <a16:creationId xmlns:a16="http://schemas.microsoft.com/office/drawing/2014/main" id="{C889D236-482F-4CFE-B943-4967138D9EA8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4199" y="1091953"/>
            <a:ext cx="2772814" cy="5042887"/>
          </a:xfr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630B31C0-A1E3-4101-93E8-A28BC5C3C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04987" y="1804692"/>
            <a:ext cx="4778298" cy="43301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Тульская Ягода доработала штанговый опрыскиватель и агрегировала его с МТЗ-132Н.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Плюсы – дешевизна и ремонтопригодность, дублирование.</a:t>
            </a:r>
          </a:p>
          <a:p>
            <a:pPr marL="0" indent="0">
              <a:buNone/>
            </a:pPr>
            <a:r>
              <a:rPr lang="ru-RU" dirty="0"/>
              <a:t>Минус – отсутствие регулирования </a:t>
            </a:r>
            <a:r>
              <a:rPr lang="ru-RU" dirty="0" err="1"/>
              <a:t>вылива</a:t>
            </a:r>
            <a:r>
              <a:rPr lang="ru-RU" dirty="0"/>
              <a:t> рабочего раствора (только форсунками и скоростью трактора).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1750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724932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3. </a:t>
            </a:r>
            <a:r>
              <a:rPr lang="ru-RU" dirty="0"/>
              <a:t>Организация мероприятий по подготовке участка, монтажу всех систем и выравниванию поверхности. </a:t>
            </a:r>
            <a:br>
              <a:rPr lang="ru-RU" sz="2400" dirty="0"/>
            </a:b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FF56E-3263-B844-BE3B-9FF465FF9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Выводы Тульской Ягоды: </a:t>
            </a:r>
          </a:p>
          <a:p>
            <a:r>
              <a:rPr lang="ru-RU" dirty="0"/>
              <a:t>Конструктив теплицы должен быть смонтирован до морозов осенью предыдущего года;</a:t>
            </a:r>
          </a:p>
          <a:p>
            <a:r>
              <a:rPr lang="ru-RU" dirty="0"/>
              <a:t>Стойки, лотки должны быть установлены до морозов;</a:t>
            </a:r>
          </a:p>
          <a:p>
            <a:r>
              <a:rPr lang="ru-RU" dirty="0"/>
              <a:t>Система дренажа должна быть смонтирована до морозов; </a:t>
            </a:r>
          </a:p>
          <a:p>
            <a:r>
              <a:rPr lang="ru-RU" dirty="0"/>
              <a:t>Система автоматизации </a:t>
            </a:r>
            <a:r>
              <a:rPr lang="ru-RU" dirty="0" err="1"/>
              <a:t>фертигации</a:t>
            </a:r>
            <a:r>
              <a:rPr lang="ru-RU" dirty="0"/>
              <a:t> и полива должна быть смонтирована в предыдущем сезоне и апробирована; </a:t>
            </a:r>
          </a:p>
          <a:p>
            <a:r>
              <a:rPr lang="ru-RU" dirty="0"/>
              <a:t>На весну текущего года можно оставлять только укладку матов, монтаж пленки и посадку земляники.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54906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6"/>
            <a:ext cx="9233210" cy="904382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4. Сорта и категории посадочного материала,  сроки посадки. 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FF56E-3263-B844-BE3B-9FF465FF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566" y="1012055"/>
            <a:ext cx="9233210" cy="53223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Выращивание КСД в туннелях без обогрева в средней полосе нерентабельно – будет 2 урожая, но 1 урожай по цене низкий, второй не вызревает. </a:t>
            </a:r>
          </a:p>
          <a:p>
            <a:pPr marL="0" indent="0">
              <a:buNone/>
            </a:pPr>
            <a:r>
              <a:rPr lang="ru-RU" sz="2400" dirty="0"/>
              <a:t>Вывод – для рентабельного выращивания в неотапливаемых туннелях в ЦФО подходит только земляника садовая НСД! </a:t>
            </a:r>
          </a:p>
          <a:p>
            <a:pPr marL="0" indent="0">
              <a:buNone/>
            </a:pPr>
            <a:r>
              <a:rPr lang="ru-RU" sz="2400" dirty="0"/>
              <a:t>Качественный посадочный материал  - только от </a:t>
            </a:r>
            <a:r>
              <a:rPr lang="ru-RU" sz="2400" dirty="0" err="1"/>
              <a:t>минитрея</a:t>
            </a:r>
            <a:r>
              <a:rPr lang="ru-RU" sz="2400" dirty="0"/>
              <a:t> и выше, </a:t>
            </a:r>
            <a:r>
              <a:rPr lang="ru-RU" sz="2400" dirty="0" err="1"/>
              <a:t>м.б</a:t>
            </a:r>
            <a:r>
              <a:rPr lang="ru-RU" sz="2400" dirty="0"/>
              <a:t>. </a:t>
            </a:r>
            <a:r>
              <a:rPr lang="en-US" sz="2400" dirty="0"/>
              <a:t>WB.</a:t>
            </a:r>
          </a:p>
          <a:p>
            <a:pPr marL="0" indent="0">
              <a:buNone/>
            </a:pPr>
            <a:r>
              <a:rPr lang="ru-RU" sz="2400" dirty="0"/>
              <a:t>Самые востребованные сорта заказывать за год или полтора до поставки. </a:t>
            </a:r>
          </a:p>
          <a:p>
            <a:pPr marL="0" indent="0">
              <a:buNone/>
            </a:pPr>
            <a:r>
              <a:rPr lang="ru-RU" sz="2400" dirty="0"/>
              <a:t>Никаких </a:t>
            </a:r>
            <a:r>
              <a:rPr lang="en-US" sz="2400" dirty="0" err="1"/>
              <a:t>frigo</a:t>
            </a:r>
            <a:r>
              <a:rPr lang="en-US" sz="2400" dirty="0"/>
              <a:t>!!!! </a:t>
            </a:r>
          </a:p>
          <a:p>
            <a:pPr marL="0" indent="0">
              <a:buNone/>
            </a:pPr>
            <a:r>
              <a:rPr lang="ru-RU" sz="2400" dirty="0"/>
              <a:t>Срок посадки  - чем раньше, тем лучше ( конец апреля – начало мая)</a:t>
            </a:r>
          </a:p>
          <a:p>
            <a:pPr marL="0" indent="0">
              <a:buNone/>
            </a:pPr>
            <a:r>
              <a:rPr lang="ru-RU" sz="2400" dirty="0"/>
              <a:t>Плотность посадки от 5 до 8 в саженцев земляники НСД на 1 погонный метр.  </a:t>
            </a:r>
            <a:endParaRPr lang="en-US" sz="24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77650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5. Система мониторинга, питания и защиты.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CDE8321-8006-40B0-AE23-D2E4C5080F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75445" y="1690688"/>
            <a:ext cx="3137082" cy="3137082"/>
          </a:xfr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FBA3A00B-5170-4C81-B1DE-713F0455E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9406" y="1723022"/>
            <a:ext cx="9400370" cy="43348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Минимум параметров мониторинга: температура, влажность, </a:t>
            </a:r>
            <a:r>
              <a:rPr lang="en-US" dirty="0"/>
              <a:t>EC</a:t>
            </a:r>
            <a:r>
              <a:rPr lang="ru-RU" dirty="0"/>
              <a:t>, рН субстрата, а также температура и влажность воздуха.  </a:t>
            </a:r>
          </a:p>
          <a:p>
            <a:pPr marL="0" indent="0">
              <a:buNone/>
            </a:pPr>
            <a:r>
              <a:rPr lang="ru-RU" dirty="0"/>
              <a:t>Все процессы в ЗГ происходят быстрее, чем в ОГ.</a:t>
            </a:r>
          </a:p>
          <a:p>
            <a:pPr marL="0" indent="0">
              <a:buNone/>
            </a:pPr>
            <a:r>
              <a:rPr lang="ru-RU" dirty="0"/>
              <a:t>В связи с этим СЗР ДОЛЖНЫ БЫТЬ В НАЛИЧИИ. </a:t>
            </a:r>
          </a:p>
          <a:p>
            <a:pPr marL="0" indent="0">
              <a:buNone/>
            </a:pPr>
            <a:r>
              <a:rPr lang="ru-RU" dirty="0"/>
              <a:t>Система питания – не догма, она корректируется в зависимости от погоды, состояния растений и прочих вводных. </a:t>
            </a:r>
          </a:p>
          <a:p>
            <a:pPr marL="0" indent="0">
              <a:buNone/>
            </a:pPr>
            <a:r>
              <a:rPr lang="ru-RU" dirty="0"/>
              <a:t>Важно, чтобы удобрения были качественными, без сухого остатка и хорошо растворялись.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2852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908</Words>
  <Application>Microsoft Office PowerPoint</Application>
  <PresentationFormat>Широкоэкранный</PresentationFormat>
  <Paragraphs>113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Опыт выращивания земляники садовой в туннелях</vt:lpstr>
      <vt:lpstr>Кратко о Тульской Ягоде </vt:lpstr>
      <vt:lpstr>Основные контрольные точки при выращивании земляники садовой в туннелях </vt:lpstr>
      <vt:lpstr>1. Профессиональное проектирование туннелей.</vt:lpstr>
      <vt:lpstr>2. Система автоматизации фертигации и полива, техника для опрыскивания.  </vt:lpstr>
      <vt:lpstr>2. Механизация опрыскивания – важный момент.</vt:lpstr>
      <vt:lpstr>3. Организация мероприятий по подготовке участка, монтажу всех систем и выравниванию поверхности.  </vt:lpstr>
      <vt:lpstr>4. Сорта и категории посадочного материала,  сроки посадки.  </vt:lpstr>
      <vt:lpstr>5. Система мониторинга, питания и защиты.</vt:lpstr>
      <vt:lpstr>6. Организация сбора и продаж.  </vt:lpstr>
      <vt:lpstr>Ноябрь 2021</vt:lpstr>
      <vt:lpstr>Спасибо за внимание! Высокого урожая и достойных цен!</vt:lpstr>
      <vt:lpstr>Вопросы?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 Microsoft Office</dc:creator>
  <cp:lastModifiedBy>Евгений</cp:lastModifiedBy>
  <cp:revision>22</cp:revision>
  <dcterms:created xsi:type="dcterms:W3CDTF">2022-01-26T15:43:27Z</dcterms:created>
  <dcterms:modified xsi:type="dcterms:W3CDTF">2022-02-22T18:05:59Z</dcterms:modified>
</cp:coreProperties>
</file>